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7" r:id="rId6"/>
    <p:sldId id="261" r:id="rId7"/>
    <p:sldId id="260" r:id="rId8"/>
    <p:sldId id="270" r:id="rId9"/>
    <p:sldId id="280" r:id="rId10"/>
    <p:sldId id="262" r:id="rId11"/>
    <p:sldId id="279" r:id="rId12"/>
    <p:sldId id="264" r:id="rId13"/>
    <p:sldId id="281" r:id="rId14"/>
    <p:sldId id="282" r:id="rId15"/>
    <p:sldId id="283" r:id="rId16"/>
    <p:sldId id="284" r:id="rId17"/>
    <p:sldId id="285" r:id="rId18"/>
    <p:sldId id="286" r:id="rId19"/>
    <p:sldId id="288" r:id="rId20"/>
    <p:sldId id="287" r:id="rId21"/>
    <p:sldId id="292" r:id="rId22"/>
    <p:sldId id="29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219B"/>
    <a:srgbClr val="45458B"/>
    <a:srgbClr val="140E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728" autoAdjust="0"/>
  </p:normalViewPr>
  <p:slideViewPr>
    <p:cSldViewPr>
      <p:cViewPr varScale="1">
        <p:scale>
          <a:sx n="65" d="100"/>
          <a:sy n="65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5A2AAA-D2B0-4E02-B7D6-D1D3586B008A}" type="doc">
      <dgm:prSet loTypeId="urn:microsoft.com/office/officeart/2005/8/layout/radial1" loCatId="relationship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9BC390-6CFA-4CEF-B67B-305C56A9B642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rgbClr val="C00000"/>
              </a:solidFill>
            </a:rPr>
            <a:t>Фізкультурно-оздоровчий</a:t>
          </a:r>
          <a:r>
            <a:rPr lang="ru-RU" sz="2000" b="1" dirty="0" smtClean="0">
              <a:solidFill>
                <a:srgbClr val="C00000"/>
              </a:solidFill>
            </a:rPr>
            <a:t> </a:t>
          </a:r>
          <a:r>
            <a:rPr lang="ru-RU" sz="2000" b="1" dirty="0" err="1" smtClean="0">
              <a:solidFill>
                <a:srgbClr val="C00000"/>
              </a:solidFill>
            </a:rPr>
            <a:t>куточок</a:t>
          </a:r>
          <a:endParaRPr lang="ru-RU" sz="2000" b="1" dirty="0">
            <a:solidFill>
              <a:srgbClr val="C00000"/>
            </a:solidFill>
          </a:endParaRPr>
        </a:p>
      </dgm:t>
    </dgm:pt>
    <dgm:pt modelId="{FF53CE27-3ED7-49D5-A1A9-8DAD4503D1F8}" type="parTrans" cxnId="{56253A8F-0FAF-40EE-B81D-8962DC1F161D}">
      <dgm:prSet/>
      <dgm:spPr/>
      <dgm:t>
        <a:bodyPr/>
        <a:lstStyle/>
        <a:p>
          <a:endParaRPr lang="ru-RU"/>
        </a:p>
      </dgm:t>
    </dgm:pt>
    <dgm:pt modelId="{0543CF60-A49C-46F7-B298-56905F04EF3A}" type="sibTrans" cxnId="{56253A8F-0FAF-40EE-B81D-8962DC1F161D}">
      <dgm:prSet/>
      <dgm:spPr/>
      <dgm:t>
        <a:bodyPr/>
        <a:lstStyle/>
        <a:p>
          <a:endParaRPr lang="ru-RU"/>
        </a:p>
      </dgm:t>
    </dgm:pt>
    <dgm:pt modelId="{4B4D37A4-09E2-4BD6-954C-EEA54C01D135}">
      <dgm:prSet phldrT="[Текст]" custT="1"/>
      <dgm:spPr/>
      <dgm:t>
        <a:bodyPr/>
        <a:lstStyle/>
        <a:p>
          <a:r>
            <a:rPr lang="ru-RU" sz="1800" b="0" i="0" dirty="0" smtClean="0"/>
            <a:t>З метою </a:t>
          </a:r>
          <a:r>
            <a:rPr lang="ru-RU" sz="1800" b="0" i="0" dirty="0" err="1" smtClean="0"/>
            <a:t>безпеки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його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необхідно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віддалити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від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вікон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і</a:t>
          </a:r>
          <a:r>
            <a:rPr lang="ru-RU" sz="1800" b="0" i="0" dirty="0" smtClean="0"/>
            <a:t> дверей</a:t>
          </a:r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5AB78017-534E-4B01-93D6-676FE5650012}" type="parTrans" cxnId="{4A959674-940D-477F-B210-54DA10A39F98}">
      <dgm:prSet/>
      <dgm:spPr/>
      <dgm:t>
        <a:bodyPr/>
        <a:lstStyle/>
        <a:p>
          <a:endParaRPr lang="ru-RU"/>
        </a:p>
      </dgm:t>
    </dgm:pt>
    <dgm:pt modelId="{643F3073-5354-417D-B3FB-2F5CFDE37086}" type="sibTrans" cxnId="{4A959674-940D-477F-B210-54DA10A39F98}">
      <dgm:prSet/>
      <dgm:spPr/>
      <dgm:t>
        <a:bodyPr/>
        <a:lstStyle/>
        <a:p>
          <a:endParaRPr lang="ru-RU"/>
        </a:p>
      </dgm:t>
    </dgm:pt>
    <dgm:pt modelId="{A193BC7A-69D5-46C2-B53A-A3F3228FDE27}">
      <dgm:prSet phldrT="[Текст]" custT="1"/>
      <dgm:spPr/>
      <dgm:t>
        <a:bodyPr/>
        <a:lstStyle/>
        <a:p>
          <a:r>
            <a:rPr lang="uk-UA" sz="1800" dirty="0" smtClean="0"/>
            <a:t>Оформлювати в ніжних пастельних тонах з деякими яскравими акцентами</a:t>
          </a:r>
          <a:endParaRPr lang="ru-RU" sz="1800" dirty="0">
            <a:solidFill>
              <a:schemeClr val="tx1"/>
            </a:solidFill>
          </a:endParaRPr>
        </a:p>
      </dgm:t>
    </dgm:pt>
    <dgm:pt modelId="{8D4A8DD2-691A-43DB-AFE2-4706D263ED64}" type="parTrans" cxnId="{7BD1E176-F4BE-4B63-ABD1-4C5F0832A047}">
      <dgm:prSet/>
      <dgm:spPr/>
      <dgm:t>
        <a:bodyPr/>
        <a:lstStyle/>
        <a:p>
          <a:endParaRPr lang="ru-RU"/>
        </a:p>
      </dgm:t>
    </dgm:pt>
    <dgm:pt modelId="{E7BD07CF-81AF-40D1-A066-E7CA73BC3948}" type="sibTrans" cxnId="{7BD1E176-F4BE-4B63-ABD1-4C5F0832A047}">
      <dgm:prSet/>
      <dgm:spPr/>
      <dgm:t>
        <a:bodyPr/>
        <a:lstStyle/>
        <a:p>
          <a:endParaRPr lang="ru-RU"/>
        </a:p>
      </dgm:t>
    </dgm:pt>
    <dgm:pt modelId="{BEA53BE1-29DC-4B23-946C-03B5EA21C705}">
      <dgm:prSet phldrT="[Текст]" custT="1"/>
      <dgm:spPr/>
      <dgm:t>
        <a:bodyPr/>
        <a:lstStyle/>
        <a:p>
          <a:r>
            <a:rPr lang="ru-RU" sz="1800" b="0" i="0" dirty="0" err="1" smtClean="0"/>
            <a:t>Кожне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посібник</a:t>
          </a:r>
          <a:r>
            <a:rPr lang="ru-RU" sz="1800" b="0" i="0" dirty="0" smtClean="0"/>
            <a:t> </a:t>
          </a:r>
          <a:r>
            <a:rPr lang="ru-RU" sz="1800" b="0" i="0" dirty="0" err="1" smtClean="0"/>
            <a:t>має</a:t>
          </a:r>
          <a:r>
            <a:rPr lang="ru-RU" sz="1800" b="0" i="0" dirty="0" smtClean="0"/>
            <a:t> бути </a:t>
          </a:r>
          <a:r>
            <a:rPr lang="ru-RU" sz="1800" b="0" i="0" dirty="0" err="1" smtClean="0"/>
            <a:t>міцним</a:t>
          </a:r>
          <a:r>
            <a:rPr lang="ru-RU" sz="1800" b="0" i="0" dirty="0" smtClean="0"/>
            <a:t>, </a:t>
          </a:r>
          <a:r>
            <a:rPr lang="ru-RU" sz="1800" b="0" i="0" dirty="0" err="1" smtClean="0"/>
            <a:t>надійним</a:t>
          </a:r>
          <a:r>
            <a:rPr lang="ru-RU" sz="1800" b="0" i="0" dirty="0" smtClean="0"/>
            <a:t>, </a:t>
          </a:r>
          <a:r>
            <a:rPr lang="ru-RU" sz="1800" b="0" i="0" dirty="0" err="1" smtClean="0"/>
            <a:t>придатним</a:t>
          </a:r>
          <a:r>
            <a:rPr lang="ru-RU" sz="1800" b="0" i="0" dirty="0" smtClean="0"/>
            <a:t> для </a:t>
          </a:r>
          <a:r>
            <a:rPr lang="ru-RU" sz="1800" b="0" i="0" dirty="0" err="1" smtClean="0"/>
            <a:t>експлуатації</a:t>
          </a:r>
          <a:endParaRPr lang="ru-RU" sz="1800" dirty="0"/>
        </a:p>
      </dgm:t>
    </dgm:pt>
    <dgm:pt modelId="{B1F981C9-4B6A-4EDA-ABCC-7E9C9FFB759F}" type="parTrans" cxnId="{CA8D85A4-2AC5-41FB-BE92-2A1DF33495F3}">
      <dgm:prSet/>
      <dgm:spPr/>
      <dgm:t>
        <a:bodyPr/>
        <a:lstStyle/>
        <a:p>
          <a:endParaRPr lang="ru-RU"/>
        </a:p>
      </dgm:t>
    </dgm:pt>
    <dgm:pt modelId="{DBEC6F10-D06E-4B69-BF43-C60FB69DB8AF}" type="sibTrans" cxnId="{CA8D85A4-2AC5-41FB-BE92-2A1DF33495F3}">
      <dgm:prSet/>
      <dgm:spPr/>
      <dgm:t>
        <a:bodyPr/>
        <a:lstStyle/>
        <a:p>
          <a:endParaRPr lang="ru-RU"/>
        </a:p>
      </dgm:t>
    </dgm:pt>
    <dgm:pt modelId="{C5DCDD56-1067-4AA1-8473-B5830C220182}">
      <dgm:prSet phldrT="[Текст]" custT="1"/>
      <dgm:spPr/>
      <dgm:t>
        <a:bodyPr/>
        <a:lstStyle/>
        <a:p>
          <a:r>
            <a:rPr lang="uk-UA" sz="1800" dirty="0" smtClean="0"/>
            <a:t>Матеріал повинен бути нешкідливий, </a:t>
          </a:r>
          <a:r>
            <a:rPr lang="uk-UA" sz="1800" dirty="0" err="1" smtClean="0"/>
            <a:t>термо-</a:t>
          </a:r>
          <a:r>
            <a:rPr lang="uk-UA" sz="1800" dirty="0" smtClean="0"/>
            <a:t>, вологостійкий, не мати неприємних запахів</a:t>
          </a:r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B944D3E5-6D17-4CE2-B72A-9E0FBC30AEE5}" type="parTrans" cxnId="{CBBA0DB6-D13E-4C11-A482-0B47ABD64752}">
      <dgm:prSet/>
      <dgm:spPr/>
      <dgm:t>
        <a:bodyPr/>
        <a:lstStyle/>
        <a:p>
          <a:endParaRPr lang="ru-RU"/>
        </a:p>
      </dgm:t>
    </dgm:pt>
    <dgm:pt modelId="{F0978755-F8E3-4A84-8808-0BD8F26AC474}" type="sibTrans" cxnId="{CBBA0DB6-D13E-4C11-A482-0B47ABD64752}">
      <dgm:prSet/>
      <dgm:spPr/>
      <dgm:t>
        <a:bodyPr/>
        <a:lstStyle/>
        <a:p>
          <a:endParaRPr lang="ru-RU"/>
        </a:p>
      </dgm:t>
    </dgm:pt>
    <dgm:pt modelId="{C01C584F-EB03-40DD-B1BF-1E8577AAE812}">
      <dgm:prSet custT="1"/>
      <dgm:spPr/>
      <dgm:t>
        <a:bodyPr/>
        <a:lstStyle/>
        <a:p>
          <a:r>
            <a:rPr lang="uk-UA" sz="1800" dirty="0" smtClean="0"/>
            <a:t>Передбачити виконання санітарно-гігієнічних вимог щодо освітленості, вентиляції та теплоізоляції</a:t>
          </a:r>
          <a:endParaRPr lang="ru-RU" sz="1800" b="0" dirty="0">
            <a:solidFill>
              <a:schemeClr val="tx2">
                <a:lumMod val="50000"/>
              </a:schemeClr>
            </a:solidFill>
          </a:endParaRPr>
        </a:p>
      </dgm:t>
    </dgm:pt>
    <dgm:pt modelId="{3331871B-6AE0-4E13-9A4E-4C2C5A2ABB1C}" type="parTrans" cxnId="{C0F7B0C3-DDAF-43CA-9A2E-95A4496FD9FE}">
      <dgm:prSet/>
      <dgm:spPr/>
      <dgm:t>
        <a:bodyPr/>
        <a:lstStyle/>
        <a:p>
          <a:endParaRPr lang="ru-RU"/>
        </a:p>
      </dgm:t>
    </dgm:pt>
    <dgm:pt modelId="{C851942B-F81B-45DC-8E4F-64EE6E9CE6D9}" type="sibTrans" cxnId="{C0F7B0C3-DDAF-43CA-9A2E-95A4496FD9FE}">
      <dgm:prSet/>
      <dgm:spPr/>
      <dgm:t>
        <a:bodyPr/>
        <a:lstStyle/>
        <a:p>
          <a:endParaRPr lang="ru-RU"/>
        </a:p>
      </dgm:t>
    </dgm:pt>
    <dgm:pt modelId="{D94A31F5-85F2-488E-8882-3B91D5680693}" type="pres">
      <dgm:prSet presAssocID="{955A2AAA-D2B0-4E02-B7D6-D1D3586B008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EEA85E-A727-494E-B3BA-2A8E4290AD48}" type="pres">
      <dgm:prSet presAssocID="{969BC390-6CFA-4CEF-B67B-305C56A9B642}" presName="centerShape" presStyleLbl="node0" presStyleIdx="0" presStyleCnt="1" custScaleX="194803" custScaleY="63258" custLinFactNeighborX="826" custLinFactNeighborY="62"/>
      <dgm:spPr/>
      <dgm:t>
        <a:bodyPr/>
        <a:lstStyle/>
        <a:p>
          <a:endParaRPr lang="ru-RU"/>
        </a:p>
      </dgm:t>
    </dgm:pt>
    <dgm:pt modelId="{81929DEC-91D5-4C9F-B63A-F1B7E11F3FD7}" type="pres">
      <dgm:prSet presAssocID="{5AB78017-534E-4B01-93D6-676FE5650012}" presName="Name9" presStyleLbl="parChTrans1D2" presStyleIdx="0" presStyleCnt="5"/>
      <dgm:spPr/>
      <dgm:t>
        <a:bodyPr/>
        <a:lstStyle/>
        <a:p>
          <a:endParaRPr lang="ru-RU"/>
        </a:p>
      </dgm:t>
    </dgm:pt>
    <dgm:pt modelId="{A2476576-457A-4D06-B178-CE469BBE02EC}" type="pres">
      <dgm:prSet presAssocID="{5AB78017-534E-4B01-93D6-676FE5650012}" presName="connTx" presStyleLbl="parChTrans1D2" presStyleIdx="0" presStyleCnt="5"/>
      <dgm:spPr/>
      <dgm:t>
        <a:bodyPr/>
        <a:lstStyle/>
        <a:p>
          <a:endParaRPr lang="ru-RU"/>
        </a:p>
      </dgm:t>
    </dgm:pt>
    <dgm:pt modelId="{A6C7383A-14E0-4FDA-8D58-61B77960C0FD}" type="pres">
      <dgm:prSet presAssocID="{4B4D37A4-09E2-4BD6-954C-EEA54C01D135}" presName="node" presStyleLbl="node1" presStyleIdx="0" presStyleCnt="5" custScaleX="141825" custScaleY="128972" custRadScaleRad="84188" custRadScaleInc="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9A8CB-6EE7-4EB4-93EB-1835DD7D2A27}" type="pres">
      <dgm:prSet presAssocID="{8D4A8DD2-691A-43DB-AFE2-4706D263ED64}" presName="Name9" presStyleLbl="parChTrans1D2" presStyleIdx="1" presStyleCnt="5"/>
      <dgm:spPr/>
      <dgm:t>
        <a:bodyPr/>
        <a:lstStyle/>
        <a:p>
          <a:endParaRPr lang="ru-RU"/>
        </a:p>
      </dgm:t>
    </dgm:pt>
    <dgm:pt modelId="{52FAA3A7-1645-4172-A7C4-3B24087E367F}" type="pres">
      <dgm:prSet presAssocID="{8D4A8DD2-691A-43DB-AFE2-4706D263ED6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D8776509-C70C-4718-92DA-0E6C55C9D70C}" type="pres">
      <dgm:prSet presAssocID="{A193BC7A-69D5-46C2-B53A-A3F3228FDE27}" presName="node" presStyleLbl="node1" presStyleIdx="1" presStyleCnt="5" custScaleX="139561" custScaleY="141338" custRadScaleRad="124070" custRadScaleInc="-5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5A00C-BBD4-4BE6-B5FD-F844DDEEA41C}" type="pres">
      <dgm:prSet presAssocID="{B1F981C9-4B6A-4EDA-ABCC-7E9C9FFB759F}" presName="Name9" presStyleLbl="parChTrans1D2" presStyleIdx="2" presStyleCnt="5"/>
      <dgm:spPr/>
      <dgm:t>
        <a:bodyPr/>
        <a:lstStyle/>
        <a:p>
          <a:endParaRPr lang="ru-RU"/>
        </a:p>
      </dgm:t>
    </dgm:pt>
    <dgm:pt modelId="{CB1F9D68-6B7C-45E4-B6EE-33CC82A3DEE1}" type="pres">
      <dgm:prSet presAssocID="{B1F981C9-4B6A-4EDA-ABCC-7E9C9FFB759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7B02AE0-3ECB-4E0D-9522-598E9B9D69F6}" type="pres">
      <dgm:prSet presAssocID="{BEA53BE1-29DC-4B23-946C-03B5EA21C705}" presName="node" presStyleLbl="node1" presStyleIdx="2" presStyleCnt="5" custScaleX="146324" custScaleY="135490" custRadScaleRad="108797" custRadScaleInc="-39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A5C31-37D3-41E6-B4BF-ABC4D2C17468}" type="pres">
      <dgm:prSet presAssocID="{B944D3E5-6D17-4CE2-B72A-9E0FBC30AEE5}" presName="Name9" presStyleLbl="parChTrans1D2" presStyleIdx="3" presStyleCnt="5"/>
      <dgm:spPr/>
      <dgm:t>
        <a:bodyPr/>
        <a:lstStyle/>
        <a:p>
          <a:endParaRPr lang="ru-RU"/>
        </a:p>
      </dgm:t>
    </dgm:pt>
    <dgm:pt modelId="{CA9AC91A-5407-4834-B2BA-48C5D808FD1C}" type="pres">
      <dgm:prSet presAssocID="{B944D3E5-6D17-4CE2-B72A-9E0FBC30AEE5}" presName="connTx" presStyleLbl="parChTrans1D2" presStyleIdx="3" presStyleCnt="5"/>
      <dgm:spPr/>
      <dgm:t>
        <a:bodyPr/>
        <a:lstStyle/>
        <a:p>
          <a:endParaRPr lang="ru-RU"/>
        </a:p>
      </dgm:t>
    </dgm:pt>
    <dgm:pt modelId="{E6771A42-5E82-41F5-9329-E388364D19B7}" type="pres">
      <dgm:prSet presAssocID="{C5DCDD56-1067-4AA1-8473-B5830C220182}" presName="node" presStyleLbl="node1" presStyleIdx="3" presStyleCnt="5" custScaleX="152760" custScaleY="139475" custRadScaleRad="105412" custRadScaleInc="36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A55A8-1E90-4B7C-B5CB-AE9A34570322}" type="pres">
      <dgm:prSet presAssocID="{3331871B-6AE0-4E13-9A4E-4C2C5A2ABB1C}" presName="Name9" presStyleLbl="parChTrans1D2" presStyleIdx="4" presStyleCnt="5"/>
      <dgm:spPr/>
      <dgm:t>
        <a:bodyPr/>
        <a:lstStyle/>
        <a:p>
          <a:endParaRPr lang="ru-RU"/>
        </a:p>
      </dgm:t>
    </dgm:pt>
    <dgm:pt modelId="{56C93415-3438-4A59-9931-9C4B450C05A9}" type="pres">
      <dgm:prSet presAssocID="{3331871B-6AE0-4E13-9A4E-4C2C5A2ABB1C}" presName="connTx" presStyleLbl="parChTrans1D2" presStyleIdx="4" presStyleCnt="5"/>
      <dgm:spPr/>
      <dgm:t>
        <a:bodyPr/>
        <a:lstStyle/>
        <a:p>
          <a:endParaRPr lang="ru-RU"/>
        </a:p>
      </dgm:t>
    </dgm:pt>
    <dgm:pt modelId="{865AA7C3-9FFD-4D2D-A525-898C81FCF4AC}" type="pres">
      <dgm:prSet presAssocID="{C01C584F-EB03-40DD-B1BF-1E8577AAE812}" presName="node" presStyleLbl="node1" presStyleIdx="4" presStyleCnt="5" custScaleX="138291" custScaleY="127140" custRadScaleRad="120489" custRadScaleInc="6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F7B0C3-DDAF-43CA-9A2E-95A4496FD9FE}" srcId="{969BC390-6CFA-4CEF-B67B-305C56A9B642}" destId="{C01C584F-EB03-40DD-B1BF-1E8577AAE812}" srcOrd="4" destOrd="0" parTransId="{3331871B-6AE0-4E13-9A4E-4C2C5A2ABB1C}" sibTransId="{C851942B-F81B-45DC-8E4F-64EE6E9CE6D9}"/>
    <dgm:cxn modelId="{F1F8681F-B1CD-4DC5-A41E-C6A1F3A3DEEA}" type="presOf" srcId="{3331871B-6AE0-4E13-9A4E-4C2C5A2ABB1C}" destId="{56C93415-3438-4A59-9931-9C4B450C05A9}" srcOrd="1" destOrd="0" presId="urn:microsoft.com/office/officeart/2005/8/layout/radial1"/>
    <dgm:cxn modelId="{33FEF081-A70B-42E9-BF6F-1AF6E768903F}" type="presOf" srcId="{B944D3E5-6D17-4CE2-B72A-9E0FBC30AEE5}" destId="{CA9AC91A-5407-4834-B2BA-48C5D808FD1C}" srcOrd="1" destOrd="0" presId="urn:microsoft.com/office/officeart/2005/8/layout/radial1"/>
    <dgm:cxn modelId="{CA8D85A4-2AC5-41FB-BE92-2A1DF33495F3}" srcId="{969BC390-6CFA-4CEF-B67B-305C56A9B642}" destId="{BEA53BE1-29DC-4B23-946C-03B5EA21C705}" srcOrd="2" destOrd="0" parTransId="{B1F981C9-4B6A-4EDA-ABCC-7E9C9FFB759F}" sibTransId="{DBEC6F10-D06E-4B69-BF43-C60FB69DB8AF}"/>
    <dgm:cxn modelId="{368146E1-0C25-491C-B126-BB7DDC265BE7}" type="presOf" srcId="{B944D3E5-6D17-4CE2-B72A-9E0FBC30AEE5}" destId="{E71A5C31-37D3-41E6-B4BF-ABC4D2C17468}" srcOrd="0" destOrd="0" presId="urn:microsoft.com/office/officeart/2005/8/layout/radial1"/>
    <dgm:cxn modelId="{1C1E1319-AC92-430C-B74C-2B06212910E5}" type="presOf" srcId="{5AB78017-534E-4B01-93D6-676FE5650012}" destId="{81929DEC-91D5-4C9F-B63A-F1B7E11F3FD7}" srcOrd="0" destOrd="0" presId="urn:microsoft.com/office/officeart/2005/8/layout/radial1"/>
    <dgm:cxn modelId="{36C1BAAB-863D-49BF-9BF1-002FE68B54F4}" type="presOf" srcId="{5AB78017-534E-4B01-93D6-676FE5650012}" destId="{A2476576-457A-4D06-B178-CE469BBE02EC}" srcOrd="1" destOrd="0" presId="urn:microsoft.com/office/officeart/2005/8/layout/radial1"/>
    <dgm:cxn modelId="{C7B7334E-C423-4588-850B-A392A9084BC8}" type="presOf" srcId="{8D4A8DD2-691A-43DB-AFE2-4706D263ED64}" destId="{4529A8CB-6EE7-4EB4-93EB-1835DD7D2A27}" srcOrd="0" destOrd="0" presId="urn:microsoft.com/office/officeart/2005/8/layout/radial1"/>
    <dgm:cxn modelId="{89E6EFE7-EC9B-41F6-9DD1-9DFDF7354A20}" type="presOf" srcId="{3331871B-6AE0-4E13-9A4E-4C2C5A2ABB1C}" destId="{FB1A55A8-1E90-4B7C-B5CB-AE9A34570322}" srcOrd="0" destOrd="0" presId="urn:microsoft.com/office/officeart/2005/8/layout/radial1"/>
    <dgm:cxn modelId="{56253A8F-0FAF-40EE-B81D-8962DC1F161D}" srcId="{955A2AAA-D2B0-4E02-B7D6-D1D3586B008A}" destId="{969BC390-6CFA-4CEF-B67B-305C56A9B642}" srcOrd="0" destOrd="0" parTransId="{FF53CE27-3ED7-49D5-A1A9-8DAD4503D1F8}" sibTransId="{0543CF60-A49C-46F7-B298-56905F04EF3A}"/>
    <dgm:cxn modelId="{D6F5DAD6-837A-44BD-AF33-C70E4CCE2876}" type="presOf" srcId="{B1F981C9-4B6A-4EDA-ABCC-7E9C9FFB759F}" destId="{CB1F9D68-6B7C-45E4-B6EE-33CC82A3DEE1}" srcOrd="1" destOrd="0" presId="urn:microsoft.com/office/officeart/2005/8/layout/radial1"/>
    <dgm:cxn modelId="{154BC8E5-892F-4D96-AAF3-4E4D9902DF95}" type="presOf" srcId="{BEA53BE1-29DC-4B23-946C-03B5EA21C705}" destId="{D7B02AE0-3ECB-4E0D-9522-598E9B9D69F6}" srcOrd="0" destOrd="0" presId="urn:microsoft.com/office/officeart/2005/8/layout/radial1"/>
    <dgm:cxn modelId="{CBBA0DB6-D13E-4C11-A482-0B47ABD64752}" srcId="{969BC390-6CFA-4CEF-B67B-305C56A9B642}" destId="{C5DCDD56-1067-4AA1-8473-B5830C220182}" srcOrd="3" destOrd="0" parTransId="{B944D3E5-6D17-4CE2-B72A-9E0FBC30AEE5}" sibTransId="{F0978755-F8E3-4A84-8808-0BD8F26AC474}"/>
    <dgm:cxn modelId="{7BD1E176-F4BE-4B63-ABD1-4C5F0832A047}" srcId="{969BC390-6CFA-4CEF-B67B-305C56A9B642}" destId="{A193BC7A-69D5-46C2-B53A-A3F3228FDE27}" srcOrd="1" destOrd="0" parTransId="{8D4A8DD2-691A-43DB-AFE2-4706D263ED64}" sibTransId="{E7BD07CF-81AF-40D1-A066-E7CA73BC3948}"/>
    <dgm:cxn modelId="{3B7BECCD-D005-405B-A18D-A7B743B5F346}" type="presOf" srcId="{C5DCDD56-1067-4AA1-8473-B5830C220182}" destId="{E6771A42-5E82-41F5-9329-E388364D19B7}" srcOrd="0" destOrd="0" presId="urn:microsoft.com/office/officeart/2005/8/layout/radial1"/>
    <dgm:cxn modelId="{4A959674-940D-477F-B210-54DA10A39F98}" srcId="{969BC390-6CFA-4CEF-B67B-305C56A9B642}" destId="{4B4D37A4-09E2-4BD6-954C-EEA54C01D135}" srcOrd="0" destOrd="0" parTransId="{5AB78017-534E-4B01-93D6-676FE5650012}" sibTransId="{643F3073-5354-417D-B3FB-2F5CFDE37086}"/>
    <dgm:cxn modelId="{1D2A7847-3803-4549-9DB8-10BB8F559434}" type="presOf" srcId="{A193BC7A-69D5-46C2-B53A-A3F3228FDE27}" destId="{D8776509-C70C-4718-92DA-0E6C55C9D70C}" srcOrd="0" destOrd="0" presId="urn:microsoft.com/office/officeart/2005/8/layout/radial1"/>
    <dgm:cxn modelId="{964241DF-F4BB-451A-BBDD-333227EBF66B}" type="presOf" srcId="{4B4D37A4-09E2-4BD6-954C-EEA54C01D135}" destId="{A6C7383A-14E0-4FDA-8D58-61B77960C0FD}" srcOrd="0" destOrd="0" presId="urn:microsoft.com/office/officeart/2005/8/layout/radial1"/>
    <dgm:cxn modelId="{531A7448-BF85-421E-8A3B-CC8A25E1DC1E}" type="presOf" srcId="{C01C584F-EB03-40DD-B1BF-1E8577AAE812}" destId="{865AA7C3-9FFD-4D2D-A525-898C81FCF4AC}" srcOrd="0" destOrd="0" presId="urn:microsoft.com/office/officeart/2005/8/layout/radial1"/>
    <dgm:cxn modelId="{672AB88B-FF27-4CA5-833E-6C1A63584654}" type="presOf" srcId="{955A2AAA-D2B0-4E02-B7D6-D1D3586B008A}" destId="{D94A31F5-85F2-488E-8882-3B91D5680693}" srcOrd="0" destOrd="0" presId="urn:microsoft.com/office/officeart/2005/8/layout/radial1"/>
    <dgm:cxn modelId="{BB62A143-478E-40D2-8A62-FEF322B2B72E}" type="presOf" srcId="{969BC390-6CFA-4CEF-B67B-305C56A9B642}" destId="{63EEA85E-A727-494E-B3BA-2A8E4290AD48}" srcOrd="0" destOrd="0" presId="urn:microsoft.com/office/officeart/2005/8/layout/radial1"/>
    <dgm:cxn modelId="{344FE52C-DE5A-47F2-A3BE-62A4DE06AB65}" type="presOf" srcId="{B1F981C9-4B6A-4EDA-ABCC-7E9C9FFB759F}" destId="{E235A00C-BBD4-4BE6-B5FD-F844DDEEA41C}" srcOrd="0" destOrd="0" presId="urn:microsoft.com/office/officeart/2005/8/layout/radial1"/>
    <dgm:cxn modelId="{36316E68-93E0-44CE-BFE3-E7AE54088340}" type="presOf" srcId="{8D4A8DD2-691A-43DB-AFE2-4706D263ED64}" destId="{52FAA3A7-1645-4172-A7C4-3B24087E367F}" srcOrd="1" destOrd="0" presId="urn:microsoft.com/office/officeart/2005/8/layout/radial1"/>
    <dgm:cxn modelId="{7BE6CD5D-B558-44AF-B83A-696D153998AC}" type="presParOf" srcId="{D94A31F5-85F2-488E-8882-3B91D5680693}" destId="{63EEA85E-A727-494E-B3BA-2A8E4290AD48}" srcOrd="0" destOrd="0" presId="urn:microsoft.com/office/officeart/2005/8/layout/radial1"/>
    <dgm:cxn modelId="{BF21FCF8-EAC0-4E05-BD58-F7AEE6DF69BF}" type="presParOf" srcId="{D94A31F5-85F2-488E-8882-3B91D5680693}" destId="{81929DEC-91D5-4C9F-B63A-F1B7E11F3FD7}" srcOrd="1" destOrd="0" presId="urn:microsoft.com/office/officeart/2005/8/layout/radial1"/>
    <dgm:cxn modelId="{1E794802-C921-4BDB-90C7-87DA6C04272C}" type="presParOf" srcId="{81929DEC-91D5-4C9F-B63A-F1B7E11F3FD7}" destId="{A2476576-457A-4D06-B178-CE469BBE02EC}" srcOrd="0" destOrd="0" presId="urn:microsoft.com/office/officeart/2005/8/layout/radial1"/>
    <dgm:cxn modelId="{B605A3CF-7C8E-4E23-B2EE-096481A038A3}" type="presParOf" srcId="{D94A31F5-85F2-488E-8882-3B91D5680693}" destId="{A6C7383A-14E0-4FDA-8D58-61B77960C0FD}" srcOrd="2" destOrd="0" presId="urn:microsoft.com/office/officeart/2005/8/layout/radial1"/>
    <dgm:cxn modelId="{6A9EF166-0E49-4320-A6A5-6D8D82319841}" type="presParOf" srcId="{D94A31F5-85F2-488E-8882-3B91D5680693}" destId="{4529A8CB-6EE7-4EB4-93EB-1835DD7D2A27}" srcOrd="3" destOrd="0" presId="urn:microsoft.com/office/officeart/2005/8/layout/radial1"/>
    <dgm:cxn modelId="{AB814835-562C-4DAF-8673-CC5095F5EE78}" type="presParOf" srcId="{4529A8CB-6EE7-4EB4-93EB-1835DD7D2A27}" destId="{52FAA3A7-1645-4172-A7C4-3B24087E367F}" srcOrd="0" destOrd="0" presId="urn:microsoft.com/office/officeart/2005/8/layout/radial1"/>
    <dgm:cxn modelId="{738A4489-DF46-40CA-9F25-6836C4A003D7}" type="presParOf" srcId="{D94A31F5-85F2-488E-8882-3B91D5680693}" destId="{D8776509-C70C-4718-92DA-0E6C55C9D70C}" srcOrd="4" destOrd="0" presId="urn:microsoft.com/office/officeart/2005/8/layout/radial1"/>
    <dgm:cxn modelId="{AD467411-043E-4D43-9E1E-8244C94FCB83}" type="presParOf" srcId="{D94A31F5-85F2-488E-8882-3B91D5680693}" destId="{E235A00C-BBD4-4BE6-B5FD-F844DDEEA41C}" srcOrd="5" destOrd="0" presId="urn:microsoft.com/office/officeart/2005/8/layout/radial1"/>
    <dgm:cxn modelId="{0FF88F8F-480B-4BBD-BB83-273261E9793B}" type="presParOf" srcId="{E235A00C-BBD4-4BE6-B5FD-F844DDEEA41C}" destId="{CB1F9D68-6B7C-45E4-B6EE-33CC82A3DEE1}" srcOrd="0" destOrd="0" presId="urn:microsoft.com/office/officeart/2005/8/layout/radial1"/>
    <dgm:cxn modelId="{A987C221-4C34-4702-8E23-5B4FD06709A6}" type="presParOf" srcId="{D94A31F5-85F2-488E-8882-3B91D5680693}" destId="{D7B02AE0-3ECB-4E0D-9522-598E9B9D69F6}" srcOrd="6" destOrd="0" presId="urn:microsoft.com/office/officeart/2005/8/layout/radial1"/>
    <dgm:cxn modelId="{4997D7D6-CAEA-42D7-A71C-07EB09E039FB}" type="presParOf" srcId="{D94A31F5-85F2-488E-8882-3B91D5680693}" destId="{E71A5C31-37D3-41E6-B4BF-ABC4D2C17468}" srcOrd="7" destOrd="0" presId="urn:microsoft.com/office/officeart/2005/8/layout/radial1"/>
    <dgm:cxn modelId="{CFEF16A7-62B3-4CC6-90A6-517503F9E1CA}" type="presParOf" srcId="{E71A5C31-37D3-41E6-B4BF-ABC4D2C17468}" destId="{CA9AC91A-5407-4834-B2BA-48C5D808FD1C}" srcOrd="0" destOrd="0" presId="urn:microsoft.com/office/officeart/2005/8/layout/radial1"/>
    <dgm:cxn modelId="{C2C369D8-D9AA-4681-8BB9-B90D08DA03D0}" type="presParOf" srcId="{D94A31F5-85F2-488E-8882-3B91D5680693}" destId="{E6771A42-5E82-41F5-9329-E388364D19B7}" srcOrd="8" destOrd="0" presId="urn:microsoft.com/office/officeart/2005/8/layout/radial1"/>
    <dgm:cxn modelId="{7D775AD3-C0DA-4687-A489-A79C4263510E}" type="presParOf" srcId="{D94A31F5-85F2-488E-8882-3B91D5680693}" destId="{FB1A55A8-1E90-4B7C-B5CB-AE9A34570322}" srcOrd="9" destOrd="0" presId="urn:microsoft.com/office/officeart/2005/8/layout/radial1"/>
    <dgm:cxn modelId="{7E41553D-6292-4BCF-9728-027B499DCE1A}" type="presParOf" srcId="{FB1A55A8-1E90-4B7C-B5CB-AE9A34570322}" destId="{56C93415-3438-4A59-9931-9C4B450C05A9}" srcOrd="0" destOrd="0" presId="urn:microsoft.com/office/officeart/2005/8/layout/radial1"/>
    <dgm:cxn modelId="{BABB6E72-D206-42AD-B4E6-5165154BAC0E}" type="presParOf" srcId="{D94A31F5-85F2-488E-8882-3B91D5680693}" destId="{865AA7C3-9FFD-4D2D-A525-898C81FCF4AC}" srcOrd="10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4A3DCA-2BF6-4CAE-B452-D46D9485E67F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2460E5D-A7E5-4191-BEDF-676716C4C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39B419-D89A-432F-8A9D-5DAC75FCCA0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085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85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2B268-C5FE-43D0-AE03-77618AEA7CF8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B26F6-947E-4B36-B459-22847B061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B9E9D-2017-4568-8FC1-CAD3C8BBF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79D58-402A-458F-9017-13ED85FCC3D2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2336A-D64A-4D7D-9A5C-740B738CF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4A3DC-AC44-4363-B4E6-F0126A6955C7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F3FBB-F755-4116-9B57-D4C290ED3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13C9A-C121-48B7-ACF0-628466BCB8D8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F27FD-8221-4373-8E66-52EB88A6B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3C33A-A820-4D68-B161-CCEE9913FD87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62EE-E8F6-4138-A532-D023CDD96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06C4F-397B-48CF-9A27-DAE0522BB0BA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CC415-928D-4667-84CD-0DDADAD7E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88EDD-85C8-454E-94FA-4332E9AA0378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0A97F-FB65-410D-9270-B7ADCE63D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76230-9845-4A59-982F-64AB6A8002C1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04146-5B7E-4625-AD17-AD275EC2F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AD0B4-681E-4AD4-8B63-AEA05785D39C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FD68-FED0-4903-AD08-AF4A048B7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C4572-C8B9-4C9E-A259-AA4FF6F6BBE5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8FD73-B311-4ECA-964A-861F610C9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66381-C420-4689-B029-BC0F5A65C8C2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089F486E-BA20-4A2A-BE73-F366B91C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75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75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75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75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75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075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75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75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075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5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fld id="{429F0228-5E1F-4F69-B1BF-572FCF563553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$RR6S7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143248"/>
            <a:ext cx="507209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9"/>
          <p:cNvSpPr>
            <a:spLocks noChangeArrowheads="1" noChangeShapeType="1" noTextEdit="1"/>
          </p:cNvSpPr>
          <p:nvPr/>
        </p:nvSpPr>
        <p:spPr bwMode="auto">
          <a:xfrm>
            <a:off x="1071538" y="214290"/>
            <a:ext cx="7488237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Куточок</a:t>
            </a:r>
            <a:r>
              <a:rPr lang="ru-RU" sz="3600" b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фізкультури</a:t>
            </a:r>
            <a:r>
              <a:rPr lang="ru-RU" sz="3600" b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 в </a:t>
            </a:r>
            <a:endParaRPr lang="ru-RU" sz="3600" b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38100" algn="ctr" rotWithShape="0">
                  <a:schemeClr val="bg2">
                    <a:alpha val="50000"/>
                  </a:scheme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групі</a:t>
            </a:r>
            <a:r>
              <a:rPr lang="ru-RU" sz="3600" b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  </a:t>
            </a:r>
            <a:r>
              <a:rPr lang="ru-RU" sz="3600" b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дошкільного</a:t>
            </a:r>
            <a:r>
              <a:rPr lang="ru-RU" sz="3600" b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38100" algn="ctr" rotWithShape="0">
                    <a:schemeClr val="bg2">
                      <a:alpha val="50000"/>
                    </a:schemeClr>
                  </a:outerShdw>
                </a:effectLst>
                <a:latin typeface="Arial"/>
                <a:cs typeface="Arial"/>
              </a:rPr>
              <a:t> закладу</a:t>
            </a:r>
            <a:endParaRPr lang="ru-RU" sz="3600" b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38100" algn="ctr" rotWithShape="0">
                  <a:schemeClr val="bg2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WordArt 6"/>
          <p:cNvSpPr>
            <a:spLocks noChangeArrowheads="1" noChangeShapeType="1" noTextEdit="1"/>
          </p:cNvSpPr>
          <p:nvPr/>
        </p:nvSpPr>
        <p:spPr bwMode="auto">
          <a:xfrm>
            <a:off x="1643042" y="571480"/>
            <a:ext cx="61214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СЕРЕДНІЙ ДОШКІЛЬНИЙ ВІК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357298"/>
            <a:ext cx="85011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2313"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середньому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віці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прагнуть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рухів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різними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способами,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вибираючи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раціональний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722313" algn="just"/>
            <a:endParaRPr lang="uk-UA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722313" algn="just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Необхідно 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цей період варіювати розташування обладнання, періодично прибираючи то, яке набридло дітям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722313"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другій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половині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року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поповнювати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куточок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ілюстрованим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матеріалом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дидактичними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настільними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іграми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ознайомлення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видами спорту.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WordArt 6"/>
          <p:cNvSpPr>
            <a:spLocks noChangeArrowheads="1" noChangeShapeType="1" noTextEdit="1"/>
          </p:cNvSpPr>
          <p:nvPr/>
        </p:nvSpPr>
        <p:spPr bwMode="auto">
          <a:xfrm>
            <a:off x="1571604" y="642918"/>
            <a:ext cx="61214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СТАРШИЙ 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ДОШКІЛЬНИЙ ВІК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318022"/>
            <a:ext cx="871543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2313"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старших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дошкільнят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доцільно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варіативні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ускладнені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фізичних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вправ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посібників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722313" algn="just"/>
            <a:endParaRPr lang="uk-UA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722313" algn="just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старших групах необхідно знайомити дітей з найважливішими подіями спортивного життя країни і поміщати відповідний матеріал в куточку (ілюстрації, ігри, і </a:t>
            </a:r>
            <a:r>
              <a:rPr lang="uk-UA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т.ін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indent="722313" algn="just"/>
            <a:endParaRPr lang="uk-UA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722313" algn="just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Куточок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повинен активно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використовуватися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дня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індивідуальна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робота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дітьми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самостійна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6"/>
          <p:cNvSpPr>
            <a:spLocks noChangeArrowheads="1" noChangeShapeType="1" noTextEdit="1"/>
          </p:cNvSpPr>
          <p:nvPr/>
        </p:nvSpPr>
        <p:spPr bwMode="auto">
          <a:xfrm>
            <a:off x="2000232" y="642918"/>
            <a:ext cx="648176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КОМПЛЕКТАЦІЯ КУТОЧКІВ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1142985"/>
            <a:ext cx="72866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8" indent="-457200" algn="ctr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Теоретичний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рухливих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малорухливих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фізкультхвилинок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ранкових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гімнастик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гімнастики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сну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лічилок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молодша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половині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року);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ілюстрований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зимових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спорту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середня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половині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року);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ілюстрований матеріал з літніх видів спорту (середня група у II половині року); 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символіка та матеріали з історії Олімпійського руху (середня група у II половині року); </a:t>
            </a:r>
          </a:p>
          <a:p>
            <a:pPr marL="354013" lvl="8" indent="-265113" algn="just" fontAlgn="base"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відомості про найважливіші події спортивного життя країни (старші групи).</a:t>
            </a:r>
            <a:endParaRPr lang="ru-RU" sz="2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8" indent="-457200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266" name="Picture 2" descr="Зимові види спорту | Дошкільний навчальний заклад (ясла-садок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124" y="1928801"/>
            <a:ext cx="1609356" cy="1571637"/>
          </a:xfrm>
          <a:prstGeom prst="rect">
            <a:avLst/>
          </a:prstGeom>
          <a:noFill/>
        </p:spPr>
      </p:pic>
      <p:pic>
        <p:nvPicPr>
          <p:cNvPr id="11268" name="Picture 4" descr="Стіна слів &quot;Спорт&quot; 20 тиждень НУШ | Спорт, Начальное образование ..."/>
          <p:cNvPicPr>
            <a:picLocks noChangeAspect="1" noChangeArrowheads="1"/>
          </p:cNvPicPr>
          <p:nvPr/>
        </p:nvPicPr>
        <p:blipFill>
          <a:blip r:embed="rId4" cstate="print"/>
          <a:srcRect l="10156" t="6250" r="9374" b="1041"/>
          <a:stretch>
            <a:fillRect/>
          </a:stretch>
        </p:blipFill>
        <p:spPr bwMode="auto">
          <a:xfrm>
            <a:off x="142844" y="4000504"/>
            <a:ext cx="1676015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ChangeArrowheads="1"/>
          </p:cNvSpPr>
          <p:nvPr/>
        </p:nvSpPr>
        <p:spPr bwMode="auto">
          <a:xfrm>
            <a:off x="250825" y="412750"/>
            <a:ext cx="8640763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28600"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середні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дидактичні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спорт: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настільно-друковані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парні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картинки, лото,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доміно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лабіринт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розрізні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картинки,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пазли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фішками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т.д.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спортивні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настільні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хокей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баскетбол, футбол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т.ін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.).</a:t>
            </a:r>
            <a:r>
              <a:rPr lang="ru-RU" b="1" dirty="0">
                <a:solidFill>
                  <a:schemeClr val="bg2"/>
                </a:solidFill>
                <a:latin typeface="Times New Roman" pitchFamily="18" charset="0"/>
              </a:rPr>
              <a:t>	</a:t>
            </a: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Атрибути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рухливих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малорухливих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емблеми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маски,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стрічки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вікових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27652" name="Picture 7" descr="31813(1)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3901" r="13901" b="11102"/>
          <a:stretch>
            <a:fillRect/>
          </a:stretch>
        </p:blipFill>
        <p:spPr bwMode="auto">
          <a:xfrm>
            <a:off x="6715140" y="2143116"/>
            <a:ext cx="2160587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9" descr="38133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314950"/>
            <a:ext cx="2000264" cy="141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1" descr="49467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5332413"/>
            <a:ext cx="2000264" cy="141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3" descr="072a1cbac19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5495347"/>
            <a:ext cx="1928826" cy="136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Настільний футбол Merchant ambassador дерев'яний 41 см(MA3150_16 ..."/>
          <p:cNvPicPr>
            <a:picLocks noChangeAspect="1" noChangeArrowheads="1"/>
          </p:cNvPicPr>
          <p:nvPr/>
        </p:nvPicPr>
        <p:blipFill>
          <a:blip r:embed="rId6"/>
          <a:srcRect l="1875" t="11250" r="2499" b="11874"/>
          <a:stretch>
            <a:fillRect/>
          </a:stretch>
        </p:blipFill>
        <p:spPr bwMode="auto">
          <a:xfrm>
            <a:off x="3929058" y="2000240"/>
            <a:ext cx="2576996" cy="2071702"/>
          </a:xfrm>
          <a:prstGeom prst="rect">
            <a:avLst/>
          </a:prstGeom>
          <a:noFill/>
        </p:spPr>
      </p:pic>
      <p:pic>
        <p:nvPicPr>
          <p:cNvPr id="9224" name="Picture 8" descr="Спортивні настільні ігри. Купити недорого в Києві, Україні в ..."/>
          <p:cNvPicPr>
            <a:picLocks noChangeAspect="1" noChangeArrowheads="1"/>
          </p:cNvPicPr>
          <p:nvPr/>
        </p:nvPicPr>
        <p:blipFill>
          <a:blip r:embed="rId7"/>
          <a:srcRect t="17442" b="23255"/>
          <a:stretch>
            <a:fillRect/>
          </a:stretch>
        </p:blipFill>
        <p:spPr bwMode="auto">
          <a:xfrm>
            <a:off x="500034" y="2285992"/>
            <a:ext cx="317350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ChangeArrowheads="1"/>
          </p:cNvSpPr>
          <p:nvPr/>
        </p:nvSpPr>
        <p:spPr bwMode="auto">
          <a:xfrm>
            <a:off x="214282" y="571480"/>
            <a:ext cx="8569325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профілактики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плоскостопості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дрібної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моторики рук: </a:t>
            </a:r>
          </a:p>
          <a:p>
            <a:pPr marL="265113" indent="-265113" algn="just"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65113" indent="-265113" algn="just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мішечки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крупою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боби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горох,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квасоля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т.д.)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формах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ходьби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65113" indent="-265113" algn="just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килимки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масажні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доріжки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рельєфами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«ребрами»,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гумовими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шипами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265113" indent="-265113" algn="just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непридатний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(шишки,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яйця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кіндер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сюрпризів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т.д.)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захоплення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перекладання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стопами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пальцями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ніг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5113" indent="-265113" algn="just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нестандартне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зроблене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своїми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руками;</a:t>
            </a:r>
          </a:p>
          <a:p>
            <a:pPr marL="265113" indent="-265113" algn="just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м'ячики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їжачки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65113" indent="-265113" algn="just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мішечки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різною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крупою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рук;</a:t>
            </a:r>
          </a:p>
          <a:p>
            <a:pPr marL="265113" indent="-265113" algn="just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еспандер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старший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8" descr="3083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929198"/>
            <a:ext cx="148954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12" descr="%D0%A0%D0%B5%D0%B7%D0%B8%D0%BD%D0%BE%D0%B2%D1%8B%D0%B9_%D1%8D%D1%81%D0%BF%D0%B0%D0%BD%D0%B4%D0%B5%D1%80_%D0%B2_%D1%80%D0%B0%D0%B1%D0%BE%D1%87%D0%B5%D0%BC_%D1%81%D0%BE%D1%81%D1%82%D0%BE%D1%8F%D0%BD%D0%B8%D0%B8"/>
          <p:cNvPicPr>
            <a:picLocks noChangeAspect="1" noChangeArrowheads="1"/>
          </p:cNvPicPr>
          <p:nvPr/>
        </p:nvPicPr>
        <p:blipFill>
          <a:blip r:embed="rId3" cstate="print"/>
          <a:srcRect l="17859" r="13127" b="15634"/>
          <a:stretch>
            <a:fillRect/>
          </a:stretch>
        </p:blipFill>
        <p:spPr bwMode="auto">
          <a:xfrm>
            <a:off x="3214678" y="4857760"/>
            <a:ext cx="1857388" cy="170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4" descr="DSC019071"/>
          <p:cNvPicPr>
            <a:picLocks noChangeAspect="1" noChangeArrowheads="1"/>
          </p:cNvPicPr>
          <p:nvPr/>
        </p:nvPicPr>
        <p:blipFill>
          <a:blip r:embed="rId4" cstate="print"/>
          <a:srcRect r="30933" b="11349"/>
          <a:stretch>
            <a:fillRect/>
          </a:stretch>
        </p:blipFill>
        <p:spPr bwMode="auto">
          <a:xfrm>
            <a:off x="7072330" y="4857760"/>
            <a:ext cx="1857388" cy="158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5" descr="91b3f54cad0aec98e18f9032787348b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862775" y="4280705"/>
            <a:ext cx="165576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250825" y="771525"/>
            <a:ext cx="8353425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uk-UA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Для ігор та вправ зі </a:t>
            </a:r>
            <a:r>
              <a:rPr lang="uk-UA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стрибками:</a:t>
            </a:r>
          </a:p>
          <a:p>
            <a:pPr indent="228600" algn="ctr">
              <a:buFont typeface="Wingdings" pitchFamily="2" charset="2"/>
              <a:buChar char="§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скакалки;</a:t>
            </a:r>
          </a:p>
          <a:p>
            <a:pPr indent="228600" algn="ctr">
              <a:buFont typeface="Wingdings" pitchFamily="2" charset="2"/>
              <a:buChar char="§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обручі;</a:t>
            </a:r>
          </a:p>
          <a:p>
            <a:pPr indent="228600" algn="ctr">
              <a:buFont typeface="Wingdings" pitchFamily="2" charset="2"/>
              <a:buChar char="§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шнури;</a:t>
            </a:r>
          </a:p>
          <a:p>
            <a:pPr indent="228600" algn="ctr">
              <a:buFont typeface="Wingdings" pitchFamily="2" charset="2"/>
              <a:buChar char="§"/>
            </a:pPr>
            <a:r>
              <a:rPr lang="uk-U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бруски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>
              <a:buFontTx/>
              <a:buChar char="-"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>
              <a:buFontTx/>
              <a:buChar char="-"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>
              <a:buFontTx/>
              <a:buChar char="-"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>
              <a:buFontTx/>
              <a:buChar char="-"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>
              <a:buFontTx/>
              <a:buChar char="-"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>
              <a:buFontTx/>
              <a:buChar char="-"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>
              <a:buFontTx/>
              <a:buChar char="-"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indent="228600"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переступання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підйому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спуску: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бруски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дерев'яні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6" descr="1218770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928934"/>
            <a:ext cx="2181225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8" descr="skakal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000372"/>
            <a:ext cx="2592387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0" descr="82"/>
          <p:cNvPicPr>
            <a:picLocks noChangeAspect="1" noChangeArrowheads="1"/>
          </p:cNvPicPr>
          <p:nvPr/>
        </p:nvPicPr>
        <p:blipFill>
          <a:blip r:embed="rId4" cstate="print"/>
          <a:srcRect l="14760" t="5905" r="8583" b="5841"/>
          <a:stretch>
            <a:fillRect/>
          </a:stretch>
        </p:blipFill>
        <p:spPr bwMode="auto">
          <a:xfrm>
            <a:off x="3571868" y="3071810"/>
            <a:ext cx="187166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ChangeArrowheads="1"/>
          </p:cNvSpPr>
          <p:nvPr/>
        </p:nvSpPr>
        <p:spPr bwMode="auto">
          <a:xfrm>
            <a:off x="214282" y="571480"/>
            <a:ext cx="835501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uk-UA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Для ігор та вправ з киданням, ловлею, </a:t>
            </a:r>
            <a:r>
              <a:rPr lang="uk-UA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метанням: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кільцеброси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м'ячі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гумові різних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розмірів;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стрибунці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(середні і старші групи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м'ячі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або мішечки з піском для метання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(середні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 старші групи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корзини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для ігор з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киданням;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мішень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для метання або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дартс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 м'ячиками на липучках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(середній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 старший вік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кеглі;</a:t>
            </a:r>
          </a:p>
          <a:p>
            <a:pPr marL="1165225" indent="-457200"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нестандартне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обладнання.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6" descr="69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929198"/>
            <a:ext cx="2319338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7" descr="31813(1)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FEAE7"/>
              </a:clrFrom>
              <a:clrTo>
                <a:srgbClr val="EFEAE7">
                  <a:alpha val="0"/>
                </a:srgbClr>
              </a:clrTo>
            </a:clrChange>
          </a:blip>
          <a:srcRect l="13901" r="13901" b="11102"/>
          <a:stretch>
            <a:fillRect/>
          </a:stretch>
        </p:blipFill>
        <p:spPr bwMode="auto">
          <a:xfrm>
            <a:off x="6572264" y="4643446"/>
            <a:ext cx="2160588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Игровой набор Simba Баскетбольная корзина с мячом (7400675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857760"/>
            <a:ext cx="1785950" cy="1785950"/>
          </a:xfrm>
          <a:prstGeom prst="rect">
            <a:avLst/>
          </a:prstGeom>
          <a:noFill/>
        </p:spPr>
      </p:pic>
      <p:sp>
        <p:nvSpPr>
          <p:cNvPr id="6148" name="AutoShape 4" descr="Баскетбольная Корзина Стоковые фотографии - FreeImages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Баскетбольная Корзина Стоковые фотографии - FreeImages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ChangeArrowheads="1"/>
          </p:cNvSpPr>
          <p:nvPr/>
        </p:nvSpPr>
        <p:spPr bwMode="auto">
          <a:xfrm>
            <a:off x="250825" y="620713"/>
            <a:ext cx="85693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Виносний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(за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віком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м'ячі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гумові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м'яч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футбольний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старший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бадмінтон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(старший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скакалки;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обручі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лижі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хокейні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ключки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330450" indent="-354013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т.ін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6" descr="badminton-raketki-vol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3068638"/>
            <a:ext cx="2335213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 descr="2882522"/>
          <p:cNvPicPr>
            <a:picLocks noChangeAspect="1" noChangeArrowheads="1"/>
          </p:cNvPicPr>
          <p:nvPr/>
        </p:nvPicPr>
        <p:blipFill>
          <a:blip r:embed="rId3" cstate="print"/>
          <a:srcRect r="14761" b="14771"/>
          <a:stretch>
            <a:fillRect/>
          </a:stretch>
        </p:blipFill>
        <p:spPr bwMode="auto">
          <a:xfrm>
            <a:off x="3143240" y="3929066"/>
            <a:ext cx="252095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0" descr="b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143248"/>
            <a:ext cx="19446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11"/>
          <p:cNvSpPr>
            <a:spLocks noChangeArrowheads="1"/>
          </p:cNvSpPr>
          <p:nvPr/>
        </p:nvSpPr>
        <p:spPr bwMode="auto">
          <a:xfrm>
            <a:off x="611188" y="5734050"/>
            <a:ext cx="78654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бубна для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ранкової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гімнастики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WordArt 6"/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83518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ПРИКЛАДИ ОФОРМЛЕННЯ СПОРТИВНИХ КУТОЧКІВ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2770" name="Picture 6" descr="1290323260_dscn17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59175"/>
            <a:ext cx="4398963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7" descr="319_w800_h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341438"/>
            <a:ext cx="4392612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6" descr="DSCF10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311525"/>
            <a:ext cx="4716462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7" descr="phoca_thumb_l_neposed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9275"/>
            <a:ext cx="464343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WordArt 3"/>
          <p:cNvSpPr>
            <a:spLocks noChangeArrowheads="1" noChangeShapeType="1" noTextEdit="1"/>
          </p:cNvSpPr>
          <p:nvPr/>
        </p:nvSpPr>
        <p:spPr bwMode="auto">
          <a:xfrm>
            <a:off x="500034" y="500042"/>
            <a:ext cx="8286808" cy="4857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20"/>
              </a:avLst>
            </a:prstTxWarp>
          </a:bodyPr>
          <a:lstStyle/>
          <a:p>
            <a:pPr algn="ctr"/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Щоб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зробити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дитину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розумною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та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розсудливою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</a:p>
          <a:p>
            <a:pPr algn="ctr"/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зробіть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її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міцною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та здоровою: </a:t>
            </a:r>
          </a:p>
          <a:p>
            <a:pPr algn="ctr"/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нехай вона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працює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</a:p>
          <a:p>
            <a:pPr algn="ctr"/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діє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бігає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та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стрибає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кричить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, </a:t>
            </a:r>
          </a:p>
          <a:p>
            <a:pPr algn="ctr"/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нехай вона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знаходиться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в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постійному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2000" b="1" i="1" kern="1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русі</a:t>
            </a:r>
            <a:r>
              <a:rPr lang="ru-RU" sz="200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".</a:t>
            </a:r>
            <a:endParaRPr lang="ru-RU" sz="2000" b="1" i="1" kern="1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6286512" y="5929330"/>
            <a:ext cx="216058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i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Жан Жак Руссо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4bd47e6532f278bb784cd6ea3a11698b"/>
          <p:cNvPicPr>
            <a:picLocks noChangeAspect="1" noChangeArrowheads="1"/>
          </p:cNvPicPr>
          <p:nvPr/>
        </p:nvPicPr>
        <p:blipFill>
          <a:blip r:embed="rId2" cstate="print"/>
          <a:srcRect t="6883"/>
          <a:stretch>
            <a:fillRect/>
          </a:stretch>
        </p:blipFill>
        <p:spPr bwMode="auto">
          <a:xfrm>
            <a:off x="250825" y="4100286"/>
            <a:ext cx="3678233" cy="256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5" descr="c3c12a08256e388642a96ed907734eb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000372"/>
            <a:ext cx="2473926" cy="357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WordArt 6"/>
          <p:cNvSpPr>
            <a:spLocks noChangeArrowheads="1" noChangeShapeType="1" noTextEdit="1"/>
          </p:cNvSpPr>
          <p:nvPr/>
        </p:nvSpPr>
        <p:spPr bwMode="auto">
          <a:xfrm>
            <a:off x="755650" y="620713"/>
            <a:ext cx="72723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ІГРИ З «ТИХИМ ТРЕНАЖЕРОМ»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4820" name="WordArt 6"/>
          <p:cNvSpPr>
            <a:spLocks noChangeArrowheads="1" noChangeShapeType="1" noTextEdit="1"/>
          </p:cNvSpPr>
          <p:nvPr/>
        </p:nvSpPr>
        <p:spPr bwMode="auto">
          <a:xfrm>
            <a:off x="2500298" y="2857496"/>
            <a:ext cx="3313112" cy="1079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55"/>
              </a:avLst>
            </a:prstTxWarp>
          </a:bodyPr>
          <a:lstStyle/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Дістань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ягідку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»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Пройди </a:t>
            </a:r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по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стіні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»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Дострибни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до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рисочки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»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142984"/>
            <a:ext cx="814393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“Тихий</a:t>
            </a:r>
            <a:r>
              <a:rPr lang="uk-UA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тренажер”</a:t>
            </a:r>
            <a:r>
              <a:rPr lang="uk-UA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це наклеєні </a:t>
            </a:r>
            <a:r>
              <a:rPr lang="uk-UA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стіні </a:t>
            </a:r>
            <a:endParaRPr lang="uk-UA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Wingdings" pitchFamily="2" charset="2"/>
              <a:buChar char="§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силуети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дитячих долоньок в  різних варіаціях від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підлоги аж до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1,5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м, </a:t>
            </a:r>
          </a:p>
          <a:p>
            <a:pPr marL="266700" indent="-266700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силуети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ніжок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підлоги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70см;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різнокольорові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смужки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(5-10 штук)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довжиною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 1м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підстрибування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Спорт – невичерпне джерело життя, сили і краси... - YouTube"/>
          <p:cNvPicPr>
            <a:picLocks noChangeAspect="1" noChangeArrowheads="1"/>
          </p:cNvPicPr>
          <p:nvPr/>
        </p:nvPicPr>
        <p:blipFill>
          <a:blip r:embed="rId2"/>
          <a:srcRect t="16666" b="16666"/>
          <a:stretch>
            <a:fillRect/>
          </a:stretch>
        </p:blipFill>
        <p:spPr bwMode="auto">
          <a:xfrm>
            <a:off x="0" y="571480"/>
            <a:ext cx="9144000" cy="45720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5286388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Ніщо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так не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виснажує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руйнує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фізична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бездіяльність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Аристотель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Проект &quot;Знайди свій шлях для досягнень! Знайомство з новими видами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571625"/>
            <a:ext cx="8713787" cy="4643438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800" b="1" i="1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Цілі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та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завдання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спортивного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куточка</a:t>
            </a:r>
            <a:endParaRPr lang="ru-RU" sz="2800" b="1" i="1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Вимоги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до спортивного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куточка</a:t>
            </a:r>
            <a:endParaRPr lang="ru-RU" sz="2800" b="1" i="1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Комплектація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куточків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по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віковим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групам</a:t>
            </a:r>
            <a:endParaRPr lang="ru-RU" sz="2800" b="1" i="1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Приклади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оформлення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спортивних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куточків</a:t>
            </a:r>
            <a:endParaRPr lang="ru-RU" sz="2800" b="1" i="1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2400" b="1" i="1" dirty="0" smtClean="0">
                <a:solidFill>
                  <a:schemeClr val="bg2"/>
                </a:solidFill>
                <a:latin typeface="Times New Roman" pitchFamily="18" charset="0"/>
              </a:rPr>
              <a:t>5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.   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Ігри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з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«тихим тренажером»</a:t>
            </a:r>
          </a:p>
          <a:p>
            <a:pPr marL="609600" indent="-609600" eaLnBrk="1" hangingPunct="1">
              <a:buNone/>
            </a:pPr>
            <a:r>
              <a:rPr lang="ru-RU" sz="2400" b="1" i="1" dirty="0" smtClean="0">
                <a:solidFill>
                  <a:schemeClr val="bg2"/>
                </a:solidFill>
                <a:latin typeface="Times New Roman" pitchFamily="18" charset="0"/>
              </a:rPr>
              <a:t>6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.   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Огляд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методичної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та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періодичної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літератури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, дидактичного </a:t>
            </a:r>
            <a:r>
              <a:rPr lang="ru-RU" sz="2800" b="1" i="1" dirty="0" err="1" smtClean="0">
                <a:solidFill>
                  <a:schemeClr val="bg2"/>
                </a:solidFill>
                <a:latin typeface="Times New Roman" pitchFamily="18" charset="0"/>
              </a:rPr>
              <a:t>матеріалу</a:t>
            </a:r>
            <a:r>
              <a:rPr lang="ru-RU" sz="2800" b="1" i="1" dirty="0" smtClean="0">
                <a:solidFill>
                  <a:schemeClr val="bg2"/>
                </a:solidFill>
                <a:latin typeface="Times New Roman" pitchFamily="18" charset="0"/>
              </a:rPr>
              <a:t> та картотек</a:t>
            </a:r>
          </a:p>
          <a:p>
            <a:pPr marL="609600" indent="-609600" eaLnBrk="1" hangingPunct="1"/>
            <a:endParaRPr lang="ru-RU" sz="2800" b="1" dirty="0" smtClean="0"/>
          </a:p>
        </p:txBody>
      </p:sp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2555875" y="836613"/>
            <a:ext cx="45370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План </a:t>
            </a:r>
            <a:r>
              <a:rPr lang="ru-RU" sz="20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консультації</a:t>
            </a:r>
            <a:endParaRPr lang="ru-RU" sz="20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25400"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WordArt 4"/>
          <p:cNvSpPr>
            <a:spLocks noChangeArrowheads="1" noChangeShapeType="1" noTextEdit="1"/>
          </p:cNvSpPr>
          <p:nvPr/>
        </p:nvSpPr>
        <p:spPr bwMode="auto">
          <a:xfrm>
            <a:off x="3929058" y="571480"/>
            <a:ext cx="3167063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smtClean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7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Головна </a:t>
            </a:r>
            <a:r>
              <a:rPr lang="ru-RU" sz="1600" b="1" i="1" kern="10" dirty="0" err="1" smtClean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7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ціль</a:t>
            </a:r>
            <a:r>
              <a:rPr lang="ru-RU" sz="1600" b="1" i="1" kern="10" dirty="0" smtClean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7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1600" b="1" i="1" kern="10" dirty="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chemeClr val="hlink"/>
              </a:solidFill>
              <a:effectLst>
                <a:outerShdw dist="12700"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7410" name="Picture 6" descr="52272a67ca33275d68802023f673aae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14488"/>
            <a:ext cx="442912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1287244"/>
            <a:ext cx="40005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Куточок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фізкультури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створений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задоволення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потреби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дошкільників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русі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залучення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здорового способу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WordArt 5"/>
          <p:cNvSpPr>
            <a:spLocks noChangeArrowheads="1" noChangeShapeType="1" noTextEdit="1"/>
          </p:cNvSpPr>
          <p:nvPr/>
        </p:nvSpPr>
        <p:spPr bwMode="auto">
          <a:xfrm>
            <a:off x="1285852" y="785794"/>
            <a:ext cx="6840537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Завдання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куточка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фізкультури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25400" dir="5400000"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1571612"/>
            <a:ext cx="750099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Розвиток рухів та вдосконалення рухових функцій; </a:t>
            </a:r>
          </a:p>
          <a:p>
            <a:pPr marL="365125" indent="-365125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Досягнення індивідуального прогресу та результатів, відповідно віку та фізичній підготовленості дітей;</a:t>
            </a:r>
          </a:p>
          <a:p>
            <a:pPr marL="365125" indent="-365125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Профілактика порушень опорно-рухового апарату;</a:t>
            </a:r>
          </a:p>
          <a:p>
            <a:pPr marL="365125" indent="-365125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Виховання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позитивних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морально-вольових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рис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особистості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активності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самостійності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65125" indent="-365125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Створення сприятливих умов для активного відпочинку, радісної змістовної діяльності, в колективних іграх та розвагах; </a:t>
            </a:r>
          </a:p>
          <a:p>
            <a:pPr marL="365125" indent="-365125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Залучення дітей до занять фізичною культурою та спортом.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WordArt 6"/>
          <p:cNvSpPr>
            <a:spLocks noChangeArrowheads="1" noChangeShapeType="1" noTextEdit="1"/>
          </p:cNvSpPr>
          <p:nvPr/>
        </p:nvSpPr>
        <p:spPr bwMode="auto">
          <a:xfrm>
            <a:off x="1500166" y="571480"/>
            <a:ext cx="6240484" cy="522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Завдання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вихователя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25400" dir="54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25400" dir="5400000"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9458" name="Picture 8" descr="25_w800_h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50498"/>
            <a:ext cx="3214710" cy="241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SNB12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50523"/>
            <a:ext cx="3214678" cy="24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38" y="1214422"/>
            <a:ext cx="70723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Залучати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самостійної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рухової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активності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обмеженого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простору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правильному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фізкультурного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обладнання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WordArt 6"/>
          <p:cNvSpPr>
            <a:spLocks noChangeArrowheads="1" noChangeShapeType="1" noTextEdit="1"/>
          </p:cNvSpPr>
          <p:nvPr/>
        </p:nvSpPr>
        <p:spPr bwMode="auto">
          <a:xfrm>
            <a:off x="285720" y="571480"/>
            <a:ext cx="8715436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Вимоги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до спортивного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куточка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в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групових</a:t>
            </a:r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1600" b="1" i="1" kern="10" dirty="0" err="1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приміщеннях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2700" dir="10800000"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1428736"/>
            <a:ext cx="857256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Безпека розміщення: спортивний куточок не слід розміщувати поруч з вікнами, куточком природи і зоною самостійної художньої діяльності дітей. Він може бути розміщений: в роздягальні, груповий або спальній кімнаті.</a:t>
            </a:r>
          </a:p>
          <a:p>
            <a:pPr marL="342900" indent="-342900" algn="just">
              <a:buAutoNum type="arabicPeriod"/>
            </a:pPr>
            <a:r>
              <a:rPr lang="uk-UA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Відповідність гігієнічним та педагогічним вимогам та  розташування обладнання за принципом доцільності</a:t>
            </a:r>
          </a:p>
          <a:p>
            <a:pPr marL="342900" indent="-342900" algn="just">
              <a:buAutoNum type="arabicPeriod"/>
            </a:pPr>
            <a:r>
              <a:rPr lang="uk-UA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Куточок повинен логічно вписуватися в інтер'єр кімнати і бути естетично оформленим</a:t>
            </a:r>
          </a:p>
          <a:p>
            <a:pPr marL="342900" indent="-342900" algn="just">
              <a:buAutoNum type="arabicPeriod"/>
            </a:pPr>
            <a:r>
              <a:rPr lang="uk-UA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Куточок повинен бути у зоні досяжності дітей</a:t>
            </a:r>
          </a:p>
          <a:p>
            <a:pPr marL="342900" indent="-342900" algn="just">
              <a:buAutoNum type="arabicPeriod"/>
            </a:pPr>
            <a:r>
              <a:rPr lang="uk-UA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Куточок повинен відповідати віку дітей та вимогам програми, враховувати інтереси як хлопчиків, так і дівчат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359595" y="195017"/>
          <a:ext cx="8570123" cy="6592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EEA85E-A727-494E-B3BA-2A8E4290A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>
                                            <p:graphicEl>
                                              <a:dgm id="{63EEA85E-A727-494E-B3BA-2A8E4290AD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929DEC-91D5-4C9F-B63A-F1B7E11F3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7">
                                            <p:graphicEl>
                                              <a:dgm id="{81929DEC-91D5-4C9F-B63A-F1B7E11F3F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C7383A-14E0-4FDA-8D58-61B77960C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7">
                                            <p:graphicEl>
                                              <a:dgm id="{A6C7383A-14E0-4FDA-8D58-61B77960C0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529A8CB-6EE7-4EB4-93EB-1835DD7D2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7">
                                            <p:graphicEl>
                                              <a:dgm id="{4529A8CB-6EE7-4EB4-93EB-1835DD7D2A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8776509-C70C-4718-92DA-0E6C55C9D7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7">
                                            <p:graphicEl>
                                              <a:dgm id="{D8776509-C70C-4718-92DA-0E6C55C9D7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35A00C-BBD4-4BE6-B5FD-F844DDEEA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7">
                                            <p:graphicEl>
                                              <a:dgm id="{E235A00C-BBD4-4BE6-B5FD-F844DDEEA4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7B02AE0-3ECB-4E0D-9522-598E9B9D6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">
                                            <p:graphicEl>
                                              <a:dgm id="{D7B02AE0-3ECB-4E0D-9522-598E9B9D69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1A5C31-37D3-41E6-B4BF-ABC4D2C17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7">
                                            <p:graphicEl>
                                              <a:dgm id="{E71A5C31-37D3-41E6-B4BF-ABC4D2C174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771A42-5E82-41F5-9329-E388364D1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7">
                                            <p:graphicEl>
                                              <a:dgm id="{E6771A42-5E82-41F5-9329-E388364D1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B1A55A8-1E90-4B7C-B5CB-AE9A34570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7">
                                            <p:graphicEl>
                                              <a:dgm id="{FB1A55A8-1E90-4B7C-B5CB-AE9A34570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5AA7C3-9FFD-4D2D-A525-898C81FCF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7">
                                            <p:graphicEl>
                                              <a:dgm id="{865AA7C3-9FFD-4D2D-A525-898C81FCF4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WordArt 6"/>
          <p:cNvSpPr>
            <a:spLocks noChangeArrowheads="1" noChangeShapeType="1" noTextEdit="1"/>
          </p:cNvSpPr>
          <p:nvPr/>
        </p:nvSpPr>
        <p:spPr bwMode="auto">
          <a:xfrm>
            <a:off x="1643042" y="571480"/>
            <a:ext cx="61214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 smtClean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МОЛОДШИЙ ДОШКІЛЬНИЙ ВІК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285860"/>
            <a:ext cx="8429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2313" algn="just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Фізкультурні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посібники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молодшому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дошкільному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віці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важливо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розмістити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таким чином,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сприяли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рухової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активності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наявні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посібники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краще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вносити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поступово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чергуючи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722313" algn="just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молодших групах доцільно створювати спеціальний фізкультурний куточок, який повинен представляти єдиний руховий простір, на якому кожна дитина може задовольнити потребу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пізнанні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діючи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різноманітними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фізкультурно-ігровими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посібниками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1430</TotalTime>
  <Words>835</Words>
  <Application>Microsoft Office PowerPoint</Application>
  <PresentationFormat>Экран (4:3)</PresentationFormat>
  <Paragraphs>132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Пиксел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уголок в группе детского сада</dc:title>
  <dc:creator>настя</dc:creator>
  <cp:lastModifiedBy>ТАНЮШКА</cp:lastModifiedBy>
  <cp:revision>108</cp:revision>
  <dcterms:created xsi:type="dcterms:W3CDTF">2010-10-07T17:36:19Z</dcterms:created>
  <dcterms:modified xsi:type="dcterms:W3CDTF">2020-05-19T10:07:48Z</dcterms:modified>
</cp:coreProperties>
</file>